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4383" r:id="rId2"/>
  </p:sldMasterIdLst>
  <p:sldIdLst>
    <p:sldId id="256" r:id="rId3"/>
    <p:sldId id="258" r:id="rId4"/>
    <p:sldId id="263" r:id="rId5"/>
    <p:sldId id="268" r:id="rId6"/>
    <p:sldId id="259" r:id="rId7"/>
    <p:sldId id="267" r:id="rId8"/>
    <p:sldId id="260" r:id="rId9"/>
    <p:sldId id="261" r:id="rId10"/>
    <p:sldId id="264" r:id="rId11"/>
    <p:sldId id="265" r:id="rId12"/>
    <p:sldId id="266" r:id="rId13"/>
    <p:sldId id="262" r:id="rId14"/>
    <p:sldId id="257"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B2A52-9A04-785C-3737-1260B84031DE}" v="9" dt="2023-08-16T11:46:40.305"/>
    <p1510:client id="{1D547F91-3881-C901-4D9E-BAA857024A52}" v="2" dt="2023-08-21T17:43:10.216"/>
    <p1510:client id="{598B0878-BD22-9A6F-398E-16026E961990}" v="1876" dt="2023-08-16T23:51:44.915"/>
    <p1510:client id="{5D72DCA6-A32D-F062-B13F-A438BB319F79}" v="4" dt="2023-08-17T00:42:59.765"/>
    <p1510:client id="{B1472152-74EC-4BB3-A6EA-C3B0A2C9D88E}" v="150" dt="2023-08-14T22:35:12.687"/>
    <p1510:client id="{C4DE968B-04BC-59B6-E385-F5F0D59FF5A0}" v="687" dt="2023-08-16T23:31:26.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4660"/>
  </p:normalViewPr>
  <p:slideViewPr>
    <p:cSldViewPr snapToGrid="0">
      <p:cViewPr varScale="1">
        <p:scale>
          <a:sx n="111" d="100"/>
          <a:sy n="111" d="100"/>
        </p:scale>
        <p:origin x="3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8/23/23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25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168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8/23/23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820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A51639-B2D6-4652-B8C3-1B4C224A7BAF}"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535211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F5DD9-2C52-442D-92E2-8072C0C3D7CD}"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005523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84489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3D6FB-79CC-4683-A046-BBE785BA1BED}" type="datetimeFigureOut">
              <a:rPr lang="en-US" smtClean="0"/>
              <a:t>8/23/23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833300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12B3E8-48F1-4B23-8498-D8A04A81EC9C}" type="datetimeFigureOut">
              <a:rPr lang="en-US" smtClean="0"/>
              <a:t>8/23/23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99234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smtClean="0"/>
              <a:t>8/23/23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46076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8/23/23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24552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8/23/23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5024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8/23/23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8235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8/23/23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39486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95794963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50444465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2079924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342117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63302136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A6AA8-A04B-4104-9AE2-BD48D340E27F}"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5777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0BF79-FAC6-4A96-8DE1-F7B82E2E1652}"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133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8/23/23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625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386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187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06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774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8/23/23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3572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8/23/23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257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t>8/23/23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0304861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7" r:id="rId6"/>
    <p:sldLayoutId id="2147483713" r:id="rId7"/>
    <p:sldLayoutId id="2147483714" r:id="rId8"/>
    <p:sldLayoutId id="2147483715" r:id="rId9"/>
    <p:sldLayoutId id="2147483716" r:id="rId10"/>
    <p:sldLayoutId id="2147483718"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C48EC7-AF6A-48D3-8284-14BACBEBDD84}" type="datetimeFigureOut">
              <a:rPr lang="en-US" smtClean="0"/>
              <a:t>8/23/23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033170937"/>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 id="2147484396" r:id="rId13"/>
    <p:sldLayoutId id="2147484397" r:id="rId14"/>
    <p:sldLayoutId id="2147484398" r:id="rId15"/>
    <p:sldLayoutId id="214748439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klwalsh@auburnschools.org"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www.safer,smarterkids.or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C55CC6F0-853D-27C4-8CBC-38B408952D23}"/>
              </a:ext>
            </a:extLst>
          </p:cNvPr>
          <p:cNvPicPr>
            <a:picLocks noChangeAspect="1"/>
          </p:cNvPicPr>
          <p:nvPr/>
        </p:nvPicPr>
        <p:blipFill>
          <a:blip r:embed="rId2"/>
          <a:stretch>
            <a:fillRect/>
          </a:stretch>
        </p:blipFill>
        <p:spPr>
          <a:xfrm>
            <a:off x="643467" y="2202181"/>
            <a:ext cx="10905066" cy="245363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0A5F-8584-9AA1-9689-C0A9D5E67A10}"/>
              </a:ext>
            </a:extLst>
          </p:cNvPr>
          <p:cNvSpPr>
            <a:spLocks noGrp="1"/>
          </p:cNvSpPr>
          <p:nvPr>
            <p:ph type="title"/>
          </p:nvPr>
        </p:nvSpPr>
        <p:spPr>
          <a:xfrm>
            <a:off x="587009" y="4872907"/>
            <a:ext cx="11029616" cy="1188720"/>
          </a:xfrm>
        </p:spPr>
        <p:txBody>
          <a:bodyPr>
            <a:normAutofit fontScale="90000"/>
          </a:bodyPr>
          <a:lstStyle/>
          <a:p>
            <a:br>
              <a:rPr lang="en-US" dirty="0"/>
            </a:br>
            <a:br>
              <a:rPr lang="en-US" dirty="0"/>
            </a:br>
            <a:br>
              <a:rPr lang="en-US" dirty="0"/>
            </a:br>
            <a:r>
              <a:rPr lang="en-US" dirty="0"/>
              <a:t>I ask that students do the following things each week.</a:t>
            </a:r>
            <a:br>
              <a:rPr lang="en-US" dirty="0"/>
            </a:br>
            <a:br>
              <a:rPr lang="en-US" dirty="0"/>
            </a:br>
            <a:r>
              <a:rPr lang="en-US" dirty="0"/>
              <a:t>Read 100 minutes total (you may split it up any way you like. </a:t>
            </a:r>
            <a:br>
              <a:rPr lang="en-US" dirty="0"/>
            </a:br>
            <a:br>
              <a:rPr lang="en-US" dirty="0"/>
            </a:br>
            <a:r>
              <a:rPr lang="en-US" dirty="0"/>
              <a:t>Practice math facts </a:t>
            </a:r>
            <a:br>
              <a:rPr lang="en-US" dirty="0"/>
            </a:br>
            <a:br>
              <a:rPr lang="en-US" dirty="0"/>
            </a:br>
            <a:r>
              <a:rPr lang="en-US" dirty="0"/>
              <a:t>complete study guides and study for tests as needed.</a:t>
            </a:r>
            <a:br>
              <a:rPr lang="en-US" dirty="0"/>
            </a:br>
            <a:br>
              <a:rPr lang="en-US" dirty="0"/>
            </a:br>
            <a:r>
              <a:rPr lang="en-US" dirty="0"/>
              <a:t>Additional options:  Additional math practice pages, IXL (in </a:t>
            </a:r>
            <a:r>
              <a:rPr lang="en-US"/>
              <a:t>clever), practice buddy </a:t>
            </a:r>
            <a:endParaRPr lang="en-US" dirty="0"/>
          </a:p>
        </p:txBody>
      </p:sp>
      <p:pic>
        <p:nvPicPr>
          <p:cNvPr id="4" name="Content Placeholder 3">
            <a:extLst>
              <a:ext uri="{FF2B5EF4-FFF2-40B4-BE49-F238E27FC236}">
                <a16:creationId xmlns:a16="http://schemas.microsoft.com/office/drawing/2014/main" id="{23DC86FD-F4BB-8ADF-0EBD-711CAE439780}"/>
              </a:ext>
            </a:extLst>
          </p:cNvPr>
          <p:cNvPicPr>
            <a:picLocks noGrp="1" noChangeAspect="1"/>
          </p:cNvPicPr>
          <p:nvPr>
            <p:ph idx="1"/>
          </p:nvPr>
        </p:nvPicPr>
        <p:blipFill>
          <a:blip r:embed="rId2"/>
          <a:stretch>
            <a:fillRect/>
          </a:stretch>
        </p:blipFill>
        <p:spPr>
          <a:xfrm>
            <a:off x="345831" y="301947"/>
            <a:ext cx="11500338" cy="2061797"/>
          </a:xfrm>
        </p:spPr>
      </p:pic>
    </p:spTree>
    <p:extLst>
      <p:ext uri="{BB962C8B-B14F-4D97-AF65-F5344CB8AC3E}">
        <p14:creationId xmlns:p14="http://schemas.microsoft.com/office/powerpoint/2010/main" val="285144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160B-0065-9B06-D52C-50ECFB6D41FF}"/>
              </a:ext>
            </a:extLst>
          </p:cNvPr>
          <p:cNvSpPr>
            <a:spLocks noGrp="1"/>
          </p:cNvSpPr>
          <p:nvPr>
            <p:ph type="title"/>
          </p:nvPr>
        </p:nvSpPr>
        <p:spPr>
          <a:xfrm>
            <a:off x="581192" y="4598420"/>
            <a:ext cx="11029616" cy="1750972"/>
          </a:xfrm>
        </p:spPr>
        <p:txBody>
          <a:bodyPr>
            <a:normAutofit fontScale="90000"/>
          </a:bodyPr>
          <a:lstStyle/>
          <a:p>
            <a:br>
              <a:rPr lang="en-US" dirty="0"/>
            </a:br>
            <a:br>
              <a:rPr lang="en-US" dirty="0"/>
            </a:br>
            <a:br>
              <a:rPr lang="en-US" dirty="0"/>
            </a:br>
            <a:br>
              <a:rPr lang="en-US" dirty="0"/>
            </a:br>
            <a:r>
              <a:rPr lang="en-US" dirty="0">
                <a:ea typeface="+mj-lt"/>
                <a:cs typeface="+mj-lt"/>
              </a:rPr>
              <a:t>Each student has their own </a:t>
            </a:r>
            <a:r>
              <a:rPr lang="en-US" dirty="0" err="1">
                <a:ea typeface="+mj-lt"/>
                <a:cs typeface="+mj-lt"/>
              </a:rPr>
              <a:t>Ipad</a:t>
            </a:r>
            <a:r>
              <a:rPr lang="en-US" dirty="0">
                <a:ea typeface="+mj-lt"/>
                <a:cs typeface="+mj-lt"/>
              </a:rPr>
              <a:t> at school that they are logged into. We use these </a:t>
            </a:r>
            <a:r>
              <a:rPr lang="en-US" dirty="0" err="1">
                <a:ea typeface="+mj-lt"/>
                <a:cs typeface="+mj-lt"/>
              </a:rPr>
              <a:t>ipads</a:t>
            </a:r>
            <a:r>
              <a:rPr lang="en-US" dirty="0">
                <a:ea typeface="+mj-lt"/>
                <a:cs typeface="+mj-lt"/>
              </a:rPr>
              <a:t> throughout the day as needed.</a:t>
            </a:r>
            <a:br>
              <a:rPr lang="en-US" dirty="0">
                <a:ea typeface="+mj-lt"/>
                <a:cs typeface="+mj-lt"/>
              </a:rPr>
            </a:br>
            <a:br>
              <a:rPr lang="en-US" dirty="0">
                <a:ea typeface="+mj-lt"/>
                <a:cs typeface="+mj-lt"/>
              </a:rPr>
            </a:br>
            <a:r>
              <a:rPr lang="en-US" dirty="0">
                <a:ea typeface="+mj-lt"/>
                <a:cs typeface="+mj-lt"/>
              </a:rPr>
              <a:t>At home your child can use their CLEVER BADGE to log into some of the following programs. </a:t>
            </a:r>
            <a:br>
              <a:rPr lang="en-US" dirty="0">
                <a:ea typeface="+mj-lt"/>
                <a:cs typeface="+mj-lt"/>
              </a:rPr>
            </a:br>
            <a:r>
              <a:rPr lang="en-US" dirty="0">
                <a:ea typeface="+mj-lt"/>
                <a:cs typeface="+mj-lt"/>
              </a:rPr>
              <a:t>IXL </a:t>
            </a:r>
            <a:br>
              <a:rPr lang="en-US" dirty="0">
                <a:ea typeface="+mj-lt"/>
                <a:cs typeface="+mj-lt"/>
              </a:rPr>
            </a:br>
            <a:r>
              <a:rPr lang="en-US" dirty="0">
                <a:ea typeface="+mj-lt"/>
                <a:cs typeface="+mj-lt"/>
              </a:rPr>
              <a:t>SAVVAS (PRACTICE BUDDY)</a:t>
            </a:r>
            <a:br>
              <a:rPr lang="en-US" dirty="0">
                <a:ea typeface="+mj-lt"/>
                <a:cs typeface="+mj-lt"/>
              </a:rPr>
            </a:br>
            <a:r>
              <a:rPr lang="en-US" dirty="0">
                <a:ea typeface="+mj-lt"/>
                <a:cs typeface="+mj-lt"/>
              </a:rPr>
              <a:t>BENCHMARK </a:t>
            </a:r>
            <a:br>
              <a:rPr lang="en-US" dirty="0"/>
            </a:br>
            <a:br>
              <a:rPr lang="en-US" dirty="0"/>
            </a:br>
            <a:endParaRPr lang="en-US" dirty="0"/>
          </a:p>
        </p:txBody>
      </p:sp>
      <p:pic>
        <p:nvPicPr>
          <p:cNvPr id="4" name="Content Placeholder 3" descr="A blue and green no&#10;&#10;Description automatically generated">
            <a:extLst>
              <a:ext uri="{FF2B5EF4-FFF2-40B4-BE49-F238E27FC236}">
                <a16:creationId xmlns:a16="http://schemas.microsoft.com/office/drawing/2014/main" id="{226B35A7-028D-B408-280B-428D798282D8}"/>
              </a:ext>
            </a:extLst>
          </p:cNvPr>
          <p:cNvPicPr>
            <a:picLocks noGrp="1" noChangeAspect="1"/>
          </p:cNvPicPr>
          <p:nvPr>
            <p:ph idx="1"/>
          </p:nvPr>
        </p:nvPicPr>
        <p:blipFill>
          <a:blip r:embed="rId2"/>
          <a:stretch>
            <a:fillRect/>
          </a:stretch>
        </p:blipFill>
        <p:spPr>
          <a:xfrm>
            <a:off x="390705" y="262382"/>
            <a:ext cx="11491546" cy="1695450"/>
          </a:xfrm>
        </p:spPr>
      </p:pic>
    </p:spTree>
    <p:extLst>
      <p:ext uri="{BB962C8B-B14F-4D97-AF65-F5344CB8AC3E}">
        <p14:creationId xmlns:p14="http://schemas.microsoft.com/office/powerpoint/2010/main" val="282098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BC49-1DCF-2522-30C0-1872B3C98A10}"/>
              </a:ext>
            </a:extLst>
          </p:cNvPr>
          <p:cNvSpPr>
            <a:spLocks noGrp="1"/>
          </p:cNvSpPr>
          <p:nvPr>
            <p:ph type="title"/>
          </p:nvPr>
        </p:nvSpPr>
        <p:spPr>
          <a:xfrm>
            <a:off x="790597" y="3773423"/>
            <a:ext cx="11029616" cy="2177574"/>
          </a:xfrm>
        </p:spPr>
        <p:txBody>
          <a:bodyPr>
            <a:normAutofit fontScale="90000"/>
          </a:bodyPr>
          <a:lstStyle/>
          <a:p>
            <a:r>
              <a:rPr lang="en-US" dirty="0"/>
              <a:t>Each </a:t>
            </a:r>
            <a:r>
              <a:rPr lang="en-US" dirty="0" err="1"/>
              <a:t>tuesday</a:t>
            </a:r>
            <a:r>
              <a:rPr lang="en-US" dirty="0"/>
              <a:t> your child will bring home a </a:t>
            </a:r>
            <a:r>
              <a:rPr lang="en-US" dirty="0" err="1"/>
              <a:t>tuesday</a:t>
            </a:r>
            <a:r>
              <a:rPr lang="en-US" dirty="0"/>
              <a:t> folder. </a:t>
            </a:r>
            <a:br>
              <a:rPr lang="en-US" dirty="0"/>
            </a:br>
            <a:br>
              <a:rPr lang="en-US" dirty="0"/>
            </a:br>
            <a:r>
              <a:rPr lang="en-US" dirty="0"/>
              <a:t>Please sign the page in the return to school side of the folder and look through the graded papers.</a:t>
            </a:r>
            <a:br>
              <a:rPr lang="en-US" dirty="0"/>
            </a:br>
            <a:br>
              <a:rPr lang="en-US" dirty="0"/>
            </a:br>
            <a:r>
              <a:rPr lang="en-US" dirty="0"/>
              <a:t> All graded papers need to be returned to school. If there is a signature line on a graded paper, please sign to acknowledge you have seen the paper. </a:t>
            </a:r>
          </a:p>
        </p:txBody>
      </p:sp>
      <p:pic>
        <p:nvPicPr>
          <p:cNvPr id="4" name="Content Placeholder 3">
            <a:extLst>
              <a:ext uri="{FF2B5EF4-FFF2-40B4-BE49-F238E27FC236}">
                <a16:creationId xmlns:a16="http://schemas.microsoft.com/office/drawing/2014/main" id="{00C394CA-FF1F-50D1-DC2A-D434CFEC6AE0}"/>
              </a:ext>
            </a:extLst>
          </p:cNvPr>
          <p:cNvPicPr>
            <a:picLocks noGrp="1" noChangeAspect="1"/>
          </p:cNvPicPr>
          <p:nvPr>
            <p:ph idx="1"/>
          </p:nvPr>
        </p:nvPicPr>
        <p:blipFill>
          <a:blip r:embed="rId2"/>
          <a:stretch>
            <a:fillRect/>
          </a:stretch>
        </p:blipFill>
        <p:spPr>
          <a:xfrm>
            <a:off x="301986" y="120085"/>
            <a:ext cx="11622927" cy="2515190"/>
          </a:xfrm>
        </p:spPr>
      </p:pic>
    </p:spTree>
    <p:extLst>
      <p:ext uri="{BB962C8B-B14F-4D97-AF65-F5344CB8AC3E}">
        <p14:creationId xmlns:p14="http://schemas.microsoft.com/office/powerpoint/2010/main" val="4037734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letters&#10;&#10;Description automatically generated">
            <a:extLst>
              <a:ext uri="{FF2B5EF4-FFF2-40B4-BE49-F238E27FC236}">
                <a16:creationId xmlns:a16="http://schemas.microsoft.com/office/drawing/2014/main" id="{ED204E3B-CB84-1C8A-868C-8F4F83686D7A}"/>
              </a:ext>
            </a:extLst>
          </p:cNvPr>
          <p:cNvPicPr>
            <a:picLocks noGrp="1" noChangeAspect="1"/>
          </p:cNvPicPr>
          <p:nvPr>
            <p:ph idx="1"/>
          </p:nvPr>
        </p:nvPicPr>
        <p:blipFill>
          <a:blip r:embed="rId2"/>
          <a:stretch>
            <a:fillRect/>
          </a:stretch>
        </p:blipFill>
        <p:spPr>
          <a:xfrm>
            <a:off x="643467" y="645897"/>
            <a:ext cx="10905066" cy="1799337"/>
          </a:xfrm>
          <a:prstGeom prst="rect">
            <a:avLst/>
          </a:prstGeom>
        </p:spPr>
      </p:pic>
      <p:sp>
        <p:nvSpPr>
          <p:cNvPr id="6" name="Title 1">
            <a:extLst>
              <a:ext uri="{FF2B5EF4-FFF2-40B4-BE49-F238E27FC236}">
                <a16:creationId xmlns:a16="http://schemas.microsoft.com/office/drawing/2014/main" id="{C6A72577-856B-FDFE-3B1D-A1EDE37781CF}"/>
              </a:ext>
            </a:extLst>
          </p:cNvPr>
          <p:cNvSpPr>
            <a:spLocks noGrp="1"/>
          </p:cNvSpPr>
          <p:nvPr>
            <p:ph type="title"/>
          </p:nvPr>
        </p:nvSpPr>
        <p:spPr>
          <a:xfrm>
            <a:off x="713228" y="2590977"/>
            <a:ext cx="11029616" cy="2468414"/>
          </a:xfrm>
        </p:spPr>
        <p:txBody>
          <a:bodyPr>
            <a:normAutofit/>
          </a:bodyPr>
          <a:lstStyle/>
          <a:p>
            <a:r>
              <a:rPr lang="en-US" dirty="0"/>
              <a:t>is our main form of communication. This is where behavior will be recorded each day.   </a:t>
            </a:r>
            <a:br>
              <a:rPr lang="en-US" dirty="0"/>
            </a:br>
            <a:br>
              <a:rPr lang="en-US" dirty="0"/>
            </a:br>
            <a:endParaRPr lang="en-US" dirty="0"/>
          </a:p>
        </p:txBody>
      </p:sp>
    </p:spTree>
    <p:extLst>
      <p:ext uri="{BB962C8B-B14F-4D97-AF65-F5344CB8AC3E}">
        <p14:creationId xmlns:p14="http://schemas.microsoft.com/office/powerpoint/2010/main" val="2540107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8CB0-EB0D-4D43-B4D4-E8B88DFAC8CD}"/>
              </a:ext>
            </a:extLst>
          </p:cNvPr>
          <p:cNvSpPr>
            <a:spLocks noGrp="1"/>
          </p:cNvSpPr>
          <p:nvPr>
            <p:ph type="title"/>
          </p:nvPr>
        </p:nvSpPr>
        <p:spPr/>
        <p:txBody>
          <a:bodyPr>
            <a:normAutofit/>
          </a:bodyPr>
          <a:lstStyle/>
          <a:p>
            <a:r>
              <a:rPr lang="en-US"/>
              <a:t>Yarbrough School Counseling Program</a:t>
            </a:r>
            <a:br>
              <a:rPr lang="en-US"/>
            </a:br>
            <a:r>
              <a:rPr lang="en-US"/>
              <a:t> </a:t>
            </a:r>
            <a:r>
              <a:rPr lang="en-US" sz="1800"/>
              <a:t>Kelly  Walsh </a:t>
            </a:r>
            <a:endParaRPr lang="en-US"/>
          </a:p>
        </p:txBody>
      </p:sp>
      <p:sp>
        <p:nvSpPr>
          <p:cNvPr id="3" name="Content Placeholder 2">
            <a:extLst>
              <a:ext uri="{FF2B5EF4-FFF2-40B4-BE49-F238E27FC236}">
                <a16:creationId xmlns:a16="http://schemas.microsoft.com/office/drawing/2014/main" id="{A36AE447-3AD2-2F4E-86AB-0589E52ED0F5}"/>
              </a:ext>
            </a:extLst>
          </p:cNvPr>
          <p:cNvSpPr>
            <a:spLocks noGrp="1"/>
          </p:cNvSpPr>
          <p:nvPr>
            <p:ph idx="1"/>
          </p:nvPr>
        </p:nvSpPr>
        <p:spPr>
          <a:xfrm>
            <a:off x="677334" y="1789043"/>
            <a:ext cx="8596668" cy="5068957"/>
          </a:xfrm>
        </p:spPr>
        <p:txBody>
          <a:bodyPr vert="horz" lIns="91440" tIns="45720" rIns="91440" bIns="45720" rtlCol="0" anchor="t">
            <a:normAutofit fontScale="85000" lnSpcReduction="20000"/>
          </a:bodyPr>
          <a:lstStyle/>
          <a:p>
            <a:r>
              <a:rPr lang="en-US" sz="2500" b="1"/>
              <a:t>The role of a school counselor:</a:t>
            </a:r>
            <a:endParaRPr lang="en-US" sz="2500"/>
          </a:p>
          <a:p>
            <a:r>
              <a:rPr lang="en-US" sz="2300"/>
              <a:t>Foster the </a:t>
            </a:r>
            <a:r>
              <a:rPr lang="en-US" sz="2300" b="1"/>
              <a:t>educational, career, and social/emotional</a:t>
            </a:r>
            <a:r>
              <a:rPr lang="en-US" sz="2300"/>
              <a:t> development of students throughout their academic careers. Services are </a:t>
            </a:r>
            <a:r>
              <a:rPr lang="en-US" sz="2300" b="1"/>
              <a:t>brief and solution focused</a:t>
            </a:r>
            <a:r>
              <a:rPr lang="en-US" sz="2300"/>
              <a:t>.</a:t>
            </a:r>
          </a:p>
          <a:p>
            <a:pPr marL="0" indent="0">
              <a:buNone/>
            </a:pPr>
            <a:endParaRPr lang="en-US" sz="2300"/>
          </a:p>
          <a:p>
            <a:r>
              <a:rPr lang="en-US" sz="2600" b="1"/>
              <a:t>Services include the following:</a:t>
            </a:r>
          </a:p>
          <a:p>
            <a:pPr lvl="0"/>
            <a:r>
              <a:rPr lang="en-US" sz="2500"/>
              <a:t>Bimonthly counseling lessons</a:t>
            </a:r>
          </a:p>
          <a:p>
            <a:r>
              <a:rPr lang="en-US" sz="2500"/>
              <a:t>Individual and small group support.   </a:t>
            </a:r>
          </a:p>
          <a:p>
            <a:pPr lvl="0"/>
            <a:r>
              <a:rPr lang="en-US" sz="2500"/>
              <a:t>Responsive services and crisis management</a:t>
            </a:r>
          </a:p>
          <a:p>
            <a:pPr lvl="0"/>
            <a:r>
              <a:rPr lang="en-US" sz="2500"/>
              <a:t>Referrals to community agencies as needed</a:t>
            </a:r>
          </a:p>
          <a:p>
            <a:pPr lvl="0"/>
            <a:r>
              <a:rPr lang="en-US" sz="2500"/>
              <a:t>Collaboration and consultation with staff &amp; parents</a:t>
            </a:r>
          </a:p>
          <a:p>
            <a:endParaRPr lang="en-US"/>
          </a:p>
          <a:p>
            <a:r>
              <a:rPr lang="en-US" sz="2000"/>
              <a:t>For more information please visit Mrs.  Kelly Walsh’s website or email her at</a:t>
            </a:r>
          </a:p>
          <a:p>
            <a:r>
              <a:rPr lang="en-US" sz="2000" u="sng">
                <a:hlinkClick r:id="rId2"/>
              </a:rPr>
              <a:t>klwalsh@auburnschools.org</a:t>
            </a:r>
            <a:endParaRPr lang="en-US" sz="2000"/>
          </a:p>
          <a:p>
            <a:endParaRPr lang="en-US" sz="2000"/>
          </a:p>
          <a:p>
            <a:endParaRPr lang="en-US"/>
          </a:p>
        </p:txBody>
      </p:sp>
      <p:pic>
        <p:nvPicPr>
          <p:cNvPr id="4" name="Picture 3">
            <a:extLst>
              <a:ext uri="{FF2B5EF4-FFF2-40B4-BE49-F238E27FC236}">
                <a16:creationId xmlns:a16="http://schemas.microsoft.com/office/drawing/2014/main" id="{981C8385-09A2-C04C-91B8-F0E02C70F0C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71191" y="4537699"/>
            <a:ext cx="3480435" cy="2123440"/>
          </a:xfrm>
          <a:prstGeom prst="rect">
            <a:avLst/>
          </a:prstGeom>
        </p:spPr>
      </p:pic>
    </p:spTree>
    <p:extLst>
      <p:ext uri="{BB962C8B-B14F-4D97-AF65-F5344CB8AC3E}">
        <p14:creationId xmlns:p14="http://schemas.microsoft.com/office/powerpoint/2010/main" val="415446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F086-9CB9-8F7F-11E0-76ED0D7749A1}"/>
              </a:ext>
            </a:extLst>
          </p:cNvPr>
          <p:cNvSpPr>
            <a:spLocks noGrp="1"/>
          </p:cNvSpPr>
          <p:nvPr>
            <p:ph type="title"/>
          </p:nvPr>
        </p:nvSpPr>
        <p:spPr/>
        <p:txBody>
          <a:bodyPr/>
          <a:lstStyle/>
          <a:p>
            <a:r>
              <a:rPr lang="en-US"/>
              <a:t>Lessons:</a:t>
            </a:r>
          </a:p>
        </p:txBody>
      </p:sp>
      <p:sp>
        <p:nvSpPr>
          <p:cNvPr id="3" name="Content Placeholder 2">
            <a:extLst>
              <a:ext uri="{FF2B5EF4-FFF2-40B4-BE49-F238E27FC236}">
                <a16:creationId xmlns:a16="http://schemas.microsoft.com/office/drawing/2014/main" id="{5E69B612-A91A-DDFF-5BC5-FE6DB2106D11}"/>
              </a:ext>
            </a:extLst>
          </p:cNvPr>
          <p:cNvSpPr>
            <a:spLocks noGrp="1"/>
          </p:cNvSpPr>
          <p:nvPr>
            <p:ph idx="1"/>
          </p:nvPr>
        </p:nvSpPr>
        <p:spPr/>
        <p:txBody>
          <a:bodyPr vert="horz" lIns="91440" tIns="45720" rIns="91440" bIns="45720" rtlCol="0" anchor="t">
            <a:normAutofit/>
          </a:bodyPr>
          <a:lstStyle/>
          <a:p>
            <a:r>
              <a:rPr lang="en-US" sz="2000"/>
              <a:t>Positivity Project</a:t>
            </a:r>
          </a:p>
          <a:p>
            <a:r>
              <a:rPr lang="en-US" sz="2000"/>
              <a:t>Safer, Smarter Kids (</a:t>
            </a:r>
            <a:r>
              <a:rPr lang="en-US" sz="2000">
                <a:hlinkClick r:id="rId2"/>
              </a:rPr>
              <a:t>www.safer,smarterkids.org</a:t>
            </a:r>
            <a:r>
              <a:rPr lang="en-US" sz="2000"/>
              <a:t> ). Erin's Law</a:t>
            </a:r>
          </a:p>
          <a:p>
            <a:r>
              <a:rPr lang="en-US" sz="2000"/>
              <a:t>Anti-Bullying</a:t>
            </a:r>
          </a:p>
          <a:p>
            <a:r>
              <a:rPr lang="en-US" sz="2000"/>
              <a:t>Emotional Regulation</a:t>
            </a:r>
          </a:p>
          <a:p>
            <a:r>
              <a:rPr lang="en-US" sz="2000"/>
              <a:t>Career Development (KuderGlaxcy.com) State curriculum</a:t>
            </a:r>
          </a:p>
          <a:p>
            <a:r>
              <a:rPr lang="en-US" sz="2000"/>
              <a:t>Diversity</a:t>
            </a:r>
          </a:p>
          <a:p>
            <a:r>
              <a:rPr lang="en-US" sz="2000"/>
              <a:t>Summer safety</a:t>
            </a:r>
          </a:p>
          <a:p>
            <a:r>
              <a:rPr lang="en-US" sz="2000"/>
              <a:t>School Transition</a:t>
            </a:r>
          </a:p>
        </p:txBody>
      </p:sp>
    </p:spTree>
    <p:extLst>
      <p:ext uri="{BB962C8B-B14F-4D97-AF65-F5344CB8AC3E}">
        <p14:creationId xmlns:p14="http://schemas.microsoft.com/office/powerpoint/2010/main" val="113859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logo&#10;&#10;Description automatically generated">
            <a:extLst>
              <a:ext uri="{FF2B5EF4-FFF2-40B4-BE49-F238E27FC236}">
                <a16:creationId xmlns:a16="http://schemas.microsoft.com/office/drawing/2014/main" id="{3269C724-781D-ADC0-9E8E-F3E858E1E0B9}"/>
              </a:ext>
            </a:extLst>
          </p:cNvPr>
          <p:cNvPicPr>
            <a:picLocks noGrp="1" noChangeAspect="1"/>
          </p:cNvPicPr>
          <p:nvPr>
            <p:ph idx="1"/>
          </p:nvPr>
        </p:nvPicPr>
        <p:blipFill rotWithShape="1">
          <a:blip r:embed="rId2"/>
          <a:srcRect t="3715" b="8736"/>
          <a:stretch/>
        </p:blipFill>
        <p:spPr>
          <a:xfrm rot="-1200000">
            <a:off x="796050" y="1281395"/>
            <a:ext cx="4192780" cy="2352912"/>
          </a:xfrm>
          <a:prstGeom prst="rect">
            <a:avLst/>
          </a:prstGeom>
        </p:spPr>
      </p:pic>
      <p:sp>
        <p:nvSpPr>
          <p:cNvPr id="6" name="Title 1">
            <a:extLst>
              <a:ext uri="{FF2B5EF4-FFF2-40B4-BE49-F238E27FC236}">
                <a16:creationId xmlns:a16="http://schemas.microsoft.com/office/drawing/2014/main" id="{87C0B899-6B2E-1972-7190-E790DF1523A0}"/>
              </a:ext>
            </a:extLst>
          </p:cNvPr>
          <p:cNvSpPr>
            <a:spLocks noGrp="1"/>
          </p:cNvSpPr>
          <p:nvPr>
            <p:ph type="title"/>
          </p:nvPr>
        </p:nvSpPr>
        <p:spPr>
          <a:xfrm>
            <a:off x="5261960" y="770322"/>
            <a:ext cx="6283113" cy="4672977"/>
          </a:xfrm>
        </p:spPr>
        <p:txBody>
          <a:bodyPr>
            <a:normAutofit/>
          </a:bodyPr>
          <a:lstStyle/>
          <a:p>
            <a:r>
              <a:rPr lang="en-US" sz="2000" dirty="0"/>
              <a:t>Reading: WE WILL USE THE BENCHMARK READING PROGRAM TO HELP GUIDE OUR STUDENTS IN LEARNING HOW TO READ FLUENTLY AND COMPREHEND WHAT THEY ARE READING. </a:t>
            </a:r>
            <a:br>
              <a:rPr lang="en-US" sz="2000" dirty="0"/>
            </a:br>
            <a:br>
              <a:rPr lang="en-US" sz="2000" dirty="0"/>
            </a:br>
            <a:r>
              <a:rPr lang="en-US" sz="2000" dirty="0"/>
              <a:t>EACH UNIT LASTS FOR 3 WEEKS (SOMETIMES LONGER IF WE SEE THE NEED) FOR 2 OF THE 3 WEEKS WE WILL TAKE A COMPREHENSION CHECK WHICH WILL REVIEW THE SKILLS THAT WE HAVE LEARNED THAT WEEK.  (CLASSWORK GRADE). </a:t>
            </a:r>
            <a:br>
              <a:rPr lang="en-US" sz="2000" dirty="0"/>
            </a:br>
            <a:br>
              <a:rPr lang="en-US" sz="2000" dirty="0"/>
            </a:br>
            <a:r>
              <a:rPr lang="en-US" sz="2000" dirty="0"/>
              <a:t>ON THE THIRD WEEK WE WILL TAKE A READING TEST THAT WILL COVER ALL OF THE SKILLS LEARNED DURING THE UNIT. </a:t>
            </a:r>
            <a:br>
              <a:rPr lang="en-US" sz="2000" dirty="0"/>
            </a:br>
            <a:endParaRPr lang="en-US" sz="2000" dirty="0"/>
          </a:p>
        </p:txBody>
      </p:sp>
    </p:spTree>
    <p:extLst>
      <p:ext uri="{BB962C8B-B14F-4D97-AF65-F5344CB8AC3E}">
        <p14:creationId xmlns:p14="http://schemas.microsoft.com/office/powerpoint/2010/main" val="198817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logo&#10;&#10;Description automatically generated">
            <a:extLst>
              <a:ext uri="{FF2B5EF4-FFF2-40B4-BE49-F238E27FC236}">
                <a16:creationId xmlns:a16="http://schemas.microsoft.com/office/drawing/2014/main" id="{3269C724-781D-ADC0-9E8E-F3E858E1E0B9}"/>
              </a:ext>
            </a:extLst>
          </p:cNvPr>
          <p:cNvPicPr>
            <a:picLocks noGrp="1" noChangeAspect="1"/>
          </p:cNvPicPr>
          <p:nvPr>
            <p:ph idx="1"/>
          </p:nvPr>
        </p:nvPicPr>
        <p:blipFill rotWithShape="1">
          <a:blip r:embed="rId2"/>
          <a:srcRect t="3715" b="8736"/>
          <a:stretch/>
        </p:blipFill>
        <p:spPr>
          <a:xfrm rot="-1200000">
            <a:off x="796050" y="1281395"/>
            <a:ext cx="4192780" cy="2352912"/>
          </a:xfrm>
          <a:prstGeom prst="rect">
            <a:avLst/>
          </a:prstGeom>
        </p:spPr>
      </p:pic>
      <p:sp>
        <p:nvSpPr>
          <p:cNvPr id="6" name="Title 1">
            <a:extLst>
              <a:ext uri="{FF2B5EF4-FFF2-40B4-BE49-F238E27FC236}">
                <a16:creationId xmlns:a16="http://schemas.microsoft.com/office/drawing/2014/main" id="{87C0B899-6B2E-1972-7190-E790DF1523A0}"/>
              </a:ext>
            </a:extLst>
          </p:cNvPr>
          <p:cNvSpPr>
            <a:spLocks noGrp="1"/>
          </p:cNvSpPr>
          <p:nvPr>
            <p:ph type="title"/>
          </p:nvPr>
        </p:nvSpPr>
        <p:spPr>
          <a:xfrm>
            <a:off x="5552800" y="671435"/>
            <a:ext cx="6184227" cy="5504780"/>
          </a:xfrm>
        </p:spPr>
        <p:txBody>
          <a:bodyPr>
            <a:normAutofit fontScale="90000"/>
          </a:bodyPr>
          <a:lstStyle/>
          <a:p>
            <a:r>
              <a:rPr lang="en-US" dirty="0"/>
              <a:t>Word Study: WE WILL USE BENCHMARKS WORD STUDY PROGRAM TO WORK ON OUR PHONICS SKILLS. EACH WEEK WE WILL STUDY A NEW PHONICS SKILL. </a:t>
            </a:r>
            <a:br>
              <a:rPr lang="en-US" dirty="0"/>
            </a:br>
            <a:br>
              <a:rPr lang="en-US" dirty="0"/>
            </a:br>
            <a:r>
              <a:rPr lang="en-US" dirty="0"/>
              <a:t>EVERY 3 WEEKS WE WILL HAVE A WORD STUDY TEST WHERE WE WILL SHOW OUR KNOWLEDGE OF THE SKILLS TAUGHT. </a:t>
            </a:r>
            <a:br>
              <a:rPr lang="en-US" dirty="0"/>
            </a:br>
            <a:br>
              <a:rPr lang="en-US" dirty="0"/>
            </a:br>
            <a:r>
              <a:rPr lang="en-US" dirty="0"/>
              <a:t>WE WILL READ WORD LISTS, COMPLETE SORTS, AND PRACTICE WITH THE NEW SKILL EVERYDAY. </a:t>
            </a:r>
            <a:br>
              <a:rPr lang="en-US" dirty="0"/>
            </a:br>
            <a:r>
              <a:rPr lang="en-US" dirty="0"/>
              <a:t> </a:t>
            </a:r>
          </a:p>
        </p:txBody>
      </p:sp>
    </p:spTree>
    <p:extLst>
      <p:ext uri="{BB962C8B-B14F-4D97-AF65-F5344CB8AC3E}">
        <p14:creationId xmlns:p14="http://schemas.microsoft.com/office/powerpoint/2010/main" val="234729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logo&#10;&#10;Description automatically generated">
            <a:extLst>
              <a:ext uri="{FF2B5EF4-FFF2-40B4-BE49-F238E27FC236}">
                <a16:creationId xmlns:a16="http://schemas.microsoft.com/office/drawing/2014/main" id="{3269C724-781D-ADC0-9E8E-F3E858E1E0B9}"/>
              </a:ext>
            </a:extLst>
          </p:cNvPr>
          <p:cNvPicPr>
            <a:picLocks noGrp="1" noChangeAspect="1"/>
          </p:cNvPicPr>
          <p:nvPr>
            <p:ph idx="1"/>
          </p:nvPr>
        </p:nvPicPr>
        <p:blipFill rotWithShape="1">
          <a:blip r:embed="rId2"/>
          <a:srcRect t="3715" b="8736"/>
          <a:stretch/>
        </p:blipFill>
        <p:spPr>
          <a:xfrm rot="-1200000">
            <a:off x="796050" y="1281395"/>
            <a:ext cx="4192780" cy="2352912"/>
          </a:xfrm>
          <a:prstGeom prst="rect">
            <a:avLst/>
          </a:prstGeom>
        </p:spPr>
      </p:pic>
      <p:sp>
        <p:nvSpPr>
          <p:cNvPr id="6" name="Title 1">
            <a:extLst>
              <a:ext uri="{FF2B5EF4-FFF2-40B4-BE49-F238E27FC236}">
                <a16:creationId xmlns:a16="http://schemas.microsoft.com/office/drawing/2014/main" id="{87C0B899-6B2E-1972-7190-E790DF1523A0}"/>
              </a:ext>
            </a:extLst>
          </p:cNvPr>
          <p:cNvSpPr>
            <a:spLocks noGrp="1"/>
          </p:cNvSpPr>
          <p:nvPr>
            <p:ph type="title"/>
          </p:nvPr>
        </p:nvSpPr>
        <p:spPr>
          <a:xfrm>
            <a:off x="5227060" y="648168"/>
            <a:ext cx="6277296" cy="5469880"/>
          </a:xfrm>
        </p:spPr>
        <p:txBody>
          <a:bodyPr>
            <a:normAutofit/>
          </a:bodyPr>
          <a:lstStyle/>
          <a:p>
            <a:br>
              <a:rPr lang="en-US" dirty="0"/>
            </a:br>
            <a:r>
              <a:rPr lang="en-US" sz="2000" dirty="0"/>
              <a:t>Writing:  IN WRITING WE WILL USE PROGRESS THROUGH THE DIFFERENT GENRES OF WRITING THROUGHOUT THE YEAR. </a:t>
            </a:r>
            <a:br>
              <a:rPr lang="en-US" sz="2000" dirty="0"/>
            </a:br>
            <a:br>
              <a:rPr lang="en-US" sz="2000" dirty="0"/>
            </a:br>
            <a:r>
              <a:rPr lang="en-US" sz="2000" dirty="0"/>
              <a:t>THE STUDENTS WILL LEARN A PROCESS OF WRITING WHERE WE GATHER INFORMATION, DEVELOP THAT INFORMATION, WRITE A ROUGH DRAFT, REVISE, EDIT, AND PUBLISH THEIR WORK OVER A 6 WEEK PERIOD. THEY MAY COMPLETE MULTIPLE PIECES OF WRITING IN THAT TIME OR JUST 1 PUBLISHED PIECE. </a:t>
            </a:r>
            <a:br>
              <a:rPr lang="en-US" sz="2000" dirty="0"/>
            </a:br>
            <a:br>
              <a:rPr lang="en-US" sz="2000" dirty="0"/>
            </a:br>
            <a:r>
              <a:rPr lang="en-US" sz="2000" dirty="0"/>
              <a:t>THEY WILL BE GRADED ON SKILLS TAUGHT IN CLASS AS WE WORK THROUGH THE WRITING PROCESS. </a:t>
            </a:r>
            <a:br>
              <a:rPr lang="en-US" sz="2000" dirty="0"/>
            </a:br>
            <a:br>
              <a:rPr lang="en-US" sz="2000" dirty="0"/>
            </a:br>
            <a:br>
              <a:rPr lang="en-US" sz="2000" dirty="0"/>
            </a:br>
            <a:endParaRPr lang="en-US" sz="2000" dirty="0"/>
          </a:p>
        </p:txBody>
      </p:sp>
    </p:spTree>
    <p:extLst>
      <p:ext uri="{BB962C8B-B14F-4D97-AF65-F5344CB8AC3E}">
        <p14:creationId xmlns:p14="http://schemas.microsoft.com/office/powerpoint/2010/main" val="134494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up of a logo&#10;&#10;Description automatically generated">
            <a:extLst>
              <a:ext uri="{FF2B5EF4-FFF2-40B4-BE49-F238E27FC236}">
                <a16:creationId xmlns:a16="http://schemas.microsoft.com/office/drawing/2014/main" id="{2E7FFA40-944A-C9AA-B406-80258E42D826}"/>
              </a:ext>
            </a:extLst>
          </p:cNvPr>
          <p:cNvPicPr>
            <a:picLocks noGrp="1" noChangeAspect="1"/>
          </p:cNvPicPr>
          <p:nvPr>
            <p:ph idx="1"/>
          </p:nvPr>
        </p:nvPicPr>
        <p:blipFill>
          <a:blip r:embed="rId2"/>
          <a:stretch>
            <a:fillRect/>
          </a:stretch>
        </p:blipFill>
        <p:spPr>
          <a:xfrm>
            <a:off x="3380748" y="224788"/>
            <a:ext cx="5430504" cy="1888208"/>
          </a:xfrm>
          <a:prstGeom prst="rect">
            <a:avLst/>
          </a:prstGeom>
        </p:spPr>
      </p:pic>
      <p:sp>
        <p:nvSpPr>
          <p:cNvPr id="6" name="Title 1">
            <a:extLst>
              <a:ext uri="{FF2B5EF4-FFF2-40B4-BE49-F238E27FC236}">
                <a16:creationId xmlns:a16="http://schemas.microsoft.com/office/drawing/2014/main" id="{DF88819D-5020-A20C-59AD-F97F471AA14A}"/>
              </a:ext>
            </a:extLst>
          </p:cNvPr>
          <p:cNvSpPr>
            <a:spLocks noGrp="1"/>
          </p:cNvSpPr>
          <p:nvPr>
            <p:ph type="title"/>
          </p:nvPr>
        </p:nvSpPr>
        <p:spPr>
          <a:xfrm>
            <a:off x="817930" y="3824137"/>
            <a:ext cx="11029616" cy="2668331"/>
          </a:xfrm>
        </p:spPr>
        <p:txBody>
          <a:bodyPr>
            <a:normAutofit fontScale="90000"/>
          </a:bodyPr>
          <a:lstStyle/>
          <a:p>
            <a:r>
              <a:rPr lang="en-US" sz="2400" dirty="0"/>
              <a:t>The</a:t>
            </a:r>
            <a:r>
              <a:rPr lang="en-US" sz="2400" dirty="0">
                <a:ea typeface="+mj-lt"/>
                <a:cs typeface="+mj-lt"/>
              </a:rPr>
              <a:t> Envision series textbook is consumable so that students can refer back to work they have done, vocabulary needed, etc. to help them when doing math homework.</a:t>
            </a:r>
            <a:br>
              <a:rPr lang="en-US" sz="2400" dirty="0">
                <a:ea typeface="+mj-lt"/>
                <a:cs typeface="+mj-lt"/>
              </a:rPr>
            </a:br>
            <a:endParaRPr lang="en-US" dirty="0"/>
          </a:p>
          <a:p>
            <a:r>
              <a:rPr lang="en-US" sz="2400" dirty="0">
                <a:ea typeface="+mj-lt"/>
                <a:cs typeface="+mj-lt"/>
              </a:rPr>
              <a:t>Math homework will be given as needed.</a:t>
            </a:r>
            <a:br>
              <a:rPr lang="en-US" sz="2400" dirty="0">
                <a:ea typeface="+mj-lt"/>
                <a:cs typeface="+mj-lt"/>
              </a:rPr>
            </a:br>
            <a:endParaRPr lang="en-US"/>
          </a:p>
          <a:p>
            <a:r>
              <a:rPr lang="en-US" sz="2400" dirty="0">
                <a:ea typeface="+mj-lt"/>
                <a:cs typeface="+mj-lt"/>
              </a:rPr>
              <a:t>Quick Checks are quizzes that will be given after several lessons to assess areas of mastery as well as need.</a:t>
            </a:r>
            <a:br>
              <a:rPr lang="en-US" sz="2400" dirty="0">
                <a:ea typeface="+mj-lt"/>
                <a:cs typeface="+mj-lt"/>
              </a:rPr>
            </a:br>
            <a:br>
              <a:rPr lang="en-US" sz="2400" dirty="0">
                <a:ea typeface="+mj-lt"/>
                <a:cs typeface="+mj-lt"/>
              </a:rPr>
            </a:br>
            <a:r>
              <a:rPr lang="en-US" sz="2400" dirty="0">
                <a:ea typeface="+mj-lt"/>
                <a:cs typeface="+mj-lt"/>
              </a:rPr>
              <a:t>Tests will occur at the end of each Topic. We will give study guides as homework a day or two prior to the test.</a:t>
            </a:r>
          </a:p>
          <a:p>
            <a:endParaRPr lang="en-US" dirty="0"/>
          </a:p>
        </p:txBody>
      </p:sp>
    </p:spTree>
    <p:extLst>
      <p:ext uri="{BB962C8B-B14F-4D97-AF65-F5344CB8AC3E}">
        <p14:creationId xmlns:p14="http://schemas.microsoft.com/office/powerpoint/2010/main" val="3046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up of a logo&#10;&#10;Description automatically generated">
            <a:extLst>
              <a:ext uri="{FF2B5EF4-FFF2-40B4-BE49-F238E27FC236}">
                <a16:creationId xmlns:a16="http://schemas.microsoft.com/office/drawing/2014/main" id="{2E7FFA40-944A-C9AA-B406-80258E42D826}"/>
              </a:ext>
            </a:extLst>
          </p:cNvPr>
          <p:cNvPicPr>
            <a:picLocks noGrp="1" noChangeAspect="1"/>
          </p:cNvPicPr>
          <p:nvPr>
            <p:ph idx="1"/>
          </p:nvPr>
        </p:nvPicPr>
        <p:blipFill>
          <a:blip r:embed="rId2"/>
          <a:stretch>
            <a:fillRect/>
          </a:stretch>
        </p:blipFill>
        <p:spPr>
          <a:xfrm>
            <a:off x="3380748" y="224788"/>
            <a:ext cx="5430504" cy="1888208"/>
          </a:xfrm>
          <a:prstGeom prst="rect">
            <a:avLst/>
          </a:prstGeom>
        </p:spPr>
      </p:pic>
      <p:sp>
        <p:nvSpPr>
          <p:cNvPr id="6" name="Title 1">
            <a:extLst>
              <a:ext uri="{FF2B5EF4-FFF2-40B4-BE49-F238E27FC236}">
                <a16:creationId xmlns:a16="http://schemas.microsoft.com/office/drawing/2014/main" id="{DF88819D-5020-A20C-59AD-F97F471AA14A}"/>
              </a:ext>
            </a:extLst>
          </p:cNvPr>
          <p:cNvSpPr>
            <a:spLocks noGrp="1"/>
          </p:cNvSpPr>
          <p:nvPr>
            <p:ph type="title"/>
          </p:nvPr>
        </p:nvSpPr>
        <p:spPr>
          <a:xfrm>
            <a:off x="788338" y="2070798"/>
            <a:ext cx="11029616" cy="4244115"/>
          </a:xfrm>
        </p:spPr>
        <p:txBody>
          <a:bodyPr>
            <a:normAutofit/>
          </a:bodyPr>
          <a:lstStyle/>
          <a:p>
            <a:r>
              <a:rPr lang="en-US" sz="2200" dirty="0"/>
              <a:t>This year 3rd graders are expected to master multiplication facts through 10.  We encourage your child to practice at home.  There are several ways to practice.  Some suggestions are: flashcards, IXL (on clever), 99math.com, writing facts down, Practice Buddy (Savvas easy bridge on clever)</a:t>
            </a:r>
            <a:br>
              <a:rPr lang="en-US" sz="2200" dirty="0"/>
            </a:br>
            <a:br>
              <a:rPr lang="en-US" sz="2200" dirty="0"/>
            </a:br>
            <a:r>
              <a:rPr lang="en-US" sz="2200" dirty="0"/>
              <a:t>We challenge students who have mastered facts through 1o, to go on and learn 11's and 12's.</a:t>
            </a:r>
            <a:br>
              <a:rPr lang="en-US" sz="2200" dirty="0"/>
            </a:br>
            <a:br>
              <a:rPr lang="en-US" sz="2200" dirty="0"/>
            </a:br>
            <a:r>
              <a:rPr lang="en-US" sz="2200" dirty="0"/>
              <a:t>There are many great online resources we encourage you to use.  Most all of these can be found through the Clever app.</a:t>
            </a:r>
            <a:br>
              <a:rPr lang="en-US" sz="2200" dirty="0"/>
            </a:br>
            <a:br>
              <a:rPr lang="en-US" sz="2200" dirty="0"/>
            </a:br>
            <a:endParaRPr lang="en-US" sz="2200" dirty="0"/>
          </a:p>
        </p:txBody>
      </p:sp>
    </p:spTree>
    <p:extLst>
      <p:ext uri="{BB962C8B-B14F-4D97-AF65-F5344CB8AC3E}">
        <p14:creationId xmlns:p14="http://schemas.microsoft.com/office/powerpoint/2010/main" val="166914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D55CDB4-92A8-F4DF-98D9-5EDA0A5708C5}"/>
              </a:ext>
            </a:extLst>
          </p:cNvPr>
          <p:cNvPicPr>
            <a:picLocks noGrp="1" noChangeAspect="1"/>
          </p:cNvPicPr>
          <p:nvPr>
            <p:ph idx="1"/>
          </p:nvPr>
        </p:nvPicPr>
        <p:blipFill>
          <a:blip r:embed="rId2"/>
          <a:stretch>
            <a:fillRect/>
          </a:stretch>
        </p:blipFill>
        <p:spPr>
          <a:xfrm>
            <a:off x="285270" y="224828"/>
            <a:ext cx="11503090" cy="2170054"/>
          </a:xfrm>
        </p:spPr>
      </p:pic>
      <p:sp>
        <p:nvSpPr>
          <p:cNvPr id="6" name="Title 1">
            <a:extLst>
              <a:ext uri="{FF2B5EF4-FFF2-40B4-BE49-F238E27FC236}">
                <a16:creationId xmlns:a16="http://schemas.microsoft.com/office/drawing/2014/main" id="{C6DD2A81-D447-7DE7-532A-60E76FAC8ED6}"/>
              </a:ext>
            </a:extLst>
          </p:cNvPr>
          <p:cNvSpPr>
            <a:spLocks noGrp="1"/>
          </p:cNvSpPr>
          <p:nvPr>
            <p:ph type="title"/>
          </p:nvPr>
        </p:nvSpPr>
        <p:spPr>
          <a:xfrm>
            <a:off x="817930" y="3824137"/>
            <a:ext cx="11029616" cy="2727516"/>
          </a:xfrm>
        </p:spPr>
        <p:txBody>
          <a:bodyPr>
            <a:normAutofit fontScale="90000"/>
          </a:bodyPr>
          <a:lstStyle/>
          <a:p>
            <a:r>
              <a:rPr lang="en-US" dirty="0"/>
              <a:t>The science curriculum we use is </a:t>
            </a:r>
            <a:r>
              <a:rPr lang="en-US" dirty="0" err="1"/>
              <a:t>Stemscopes</a:t>
            </a:r>
            <a:r>
              <a:rPr lang="en-US" dirty="0"/>
              <a:t>.  Throughout the year, we will explore the following topics:</a:t>
            </a:r>
            <a:br>
              <a:rPr lang="en-US" dirty="0"/>
            </a:br>
            <a:br>
              <a:rPr lang="en-US" dirty="0"/>
            </a:br>
            <a:r>
              <a:rPr lang="en-US" dirty="0"/>
              <a:t>Objects and motion</a:t>
            </a:r>
            <a:br>
              <a:rPr lang="en-US" dirty="0"/>
            </a:br>
            <a:r>
              <a:rPr lang="en-US" dirty="0"/>
              <a:t>electric and magnetic forces</a:t>
            </a:r>
            <a:br>
              <a:rPr lang="en-US" dirty="0"/>
            </a:br>
            <a:r>
              <a:rPr lang="en-US" dirty="0"/>
              <a:t>Living and nonliving and life cycles</a:t>
            </a:r>
            <a:br>
              <a:rPr lang="en-US" dirty="0"/>
            </a:br>
            <a:r>
              <a:rPr lang="en-US" dirty="0"/>
              <a:t>inheritance and variation traits and environmental traits</a:t>
            </a:r>
            <a:br>
              <a:rPr lang="en-US" dirty="0"/>
            </a:br>
            <a:r>
              <a:rPr lang="en-US" dirty="0"/>
              <a:t>fossils</a:t>
            </a:r>
            <a:br>
              <a:rPr lang="en-US" dirty="0"/>
            </a:br>
            <a:r>
              <a:rPr lang="en-US" dirty="0"/>
              <a:t>survival of the fittest</a:t>
            </a:r>
            <a:br>
              <a:rPr lang="en-US" dirty="0"/>
            </a:br>
            <a:r>
              <a:rPr lang="en-US" dirty="0"/>
              <a:t>Ecosystems</a:t>
            </a:r>
            <a:br>
              <a:rPr lang="en-US" dirty="0"/>
            </a:br>
            <a:r>
              <a:rPr lang="en-US" dirty="0"/>
              <a:t>Weather and climate</a:t>
            </a:r>
            <a:br>
              <a:rPr lang="en-US" dirty="0"/>
            </a:br>
            <a:r>
              <a:rPr lang="en-US" dirty="0"/>
              <a:t>natural hazards</a:t>
            </a:r>
          </a:p>
        </p:txBody>
      </p:sp>
    </p:spTree>
    <p:extLst>
      <p:ext uri="{BB962C8B-B14F-4D97-AF65-F5344CB8AC3E}">
        <p14:creationId xmlns:p14="http://schemas.microsoft.com/office/powerpoint/2010/main" val="292596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letters&#10;&#10;Description automatically generated">
            <a:extLst>
              <a:ext uri="{FF2B5EF4-FFF2-40B4-BE49-F238E27FC236}">
                <a16:creationId xmlns:a16="http://schemas.microsoft.com/office/drawing/2014/main" id="{347820BF-59EB-CE9E-73ED-7716618A0D94}"/>
              </a:ext>
            </a:extLst>
          </p:cNvPr>
          <p:cNvPicPr>
            <a:picLocks noGrp="1" noChangeAspect="1"/>
          </p:cNvPicPr>
          <p:nvPr>
            <p:ph idx="1"/>
          </p:nvPr>
        </p:nvPicPr>
        <p:blipFill>
          <a:blip r:embed="rId2"/>
          <a:stretch>
            <a:fillRect/>
          </a:stretch>
        </p:blipFill>
        <p:spPr>
          <a:xfrm>
            <a:off x="299838" y="5250"/>
            <a:ext cx="11662661" cy="1553221"/>
          </a:xfrm>
        </p:spPr>
      </p:pic>
      <p:sp>
        <p:nvSpPr>
          <p:cNvPr id="4" name="Title 3">
            <a:extLst>
              <a:ext uri="{FF2B5EF4-FFF2-40B4-BE49-F238E27FC236}">
                <a16:creationId xmlns:a16="http://schemas.microsoft.com/office/drawing/2014/main" id="{B14C85BF-7506-FB4B-D157-4533B7C327D0}"/>
              </a:ext>
            </a:extLst>
          </p:cNvPr>
          <p:cNvSpPr>
            <a:spLocks noGrp="1"/>
          </p:cNvSpPr>
          <p:nvPr>
            <p:ph type="title"/>
          </p:nvPr>
        </p:nvSpPr>
        <p:spPr>
          <a:xfrm>
            <a:off x="1564625" y="1715690"/>
            <a:ext cx="9424746" cy="4340292"/>
          </a:xfrm>
        </p:spPr>
        <p:txBody>
          <a:bodyPr>
            <a:normAutofit/>
          </a:bodyPr>
          <a:lstStyle/>
          <a:p>
            <a:r>
              <a:rPr lang="en-US" dirty="0"/>
              <a:t>WE WILL COVER Topics such as Map skills, community, Alabama regions and much more. </a:t>
            </a:r>
            <a:br>
              <a:rPr lang="en-US" dirty="0"/>
            </a:br>
            <a:br>
              <a:rPr lang="en-US" dirty="0"/>
            </a:br>
            <a:r>
              <a:rPr lang="en-US" dirty="0"/>
              <a:t>THE STUDENTS WILL DO CLASSWORK ASSIGNMENTS </a:t>
            </a:r>
            <a:r>
              <a:rPr lang="en-US"/>
              <a:t>and projects for grades.</a:t>
            </a:r>
            <a:br>
              <a:rPr lang="en-US" dirty="0"/>
            </a:br>
            <a:br>
              <a:rPr lang="en-US" dirty="0"/>
            </a:br>
            <a:br>
              <a:rPr lang="en-US" dirty="0"/>
            </a:br>
            <a:endParaRPr lang="en-US" dirty="0"/>
          </a:p>
        </p:txBody>
      </p:sp>
    </p:spTree>
    <p:extLst>
      <p:ext uri="{BB962C8B-B14F-4D97-AF65-F5344CB8AC3E}">
        <p14:creationId xmlns:p14="http://schemas.microsoft.com/office/powerpoint/2010/main" val="120427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4F8E-5402-1B61-5869-4CF25A9F1A45}"/>
              </a:ext>
            </a:extLst>
          </p:cNvPr>
          <p:cNvSpPr>
            <a:spLocks noGrp="1"/>
          </p:cNvSpPr>
          <p:nvPr>
            <p:ph type="title"/>
          </p:nvPr>
        </p:nvSpPr>
        <p:spPr>
          <a:xfrm>
            <a:off x="423041" y="3965816"/>
            <a:ext cx="11029616" cy="1188720"/>
          </a:xfrm>
        </p:spPr>
        <p:txBody>
          <a:bodyPr>
            <a:normAutofit fontScale="90000"/>
          </a:bodyPr>
          <a:lstStyle/>
          <a:p>
            <a:r>
              <a:rPr lang="en-US" dirty="0"/>
              <a:t>I HOPE TO SEE YOUR CHILD EACH DAY AT SCHOOL.</a:t>
            </a:r>
            <a:br>
              <a:rPr lang="en-US" dirty="0"/>
            </a:br>
            <a:r>
              <a:rPr lang="en-US" dirty="0"/>
              <a:t>Please send me a message in Dojo if you know your child will be out. </a:t>
            </a:r>
            <a:br>
              <a:rPr lang="en-US" dirty="0"/>
            </a:br>
            <a:br>
              <a:rPr lang="en-US" dirty="0"/>
            </a:br>
            <a:r>
              <a:rPr lang="en-US" dirty="0"/>
              <a:t>Our academic day begins at 7:30 </a:t>
            </a:r>
            <a:br>
              <a:rPr lang="en-US" dirty="0"/>
            </a:br>
            <a:br>
              <a:rPr lang="en-US" dirty="0"/>
            </a:br>
            <a:r>
              <a:rPr lang="en-US" dirty="0"/>
              <a:t>IF YOUR CHILD HAS TO BE ABSENT PLEASE SEND A NOTE WITHIN THREE DAYS OF THEIR RETURN TO SCHOOL TO HAVE THE ABSENCE EXCUSED. </a:t>
            </a:r>
          </a:p>
        </p:txBody>
      </p:sp>
      <p:pic>
        <p:nvPicPr>
          <p:cNvPr id="4" name="Content Placeholder 3" descr="A close up of a logo&#10;&#10;Description automatically generated">
            <a:extLst>
              <a:ext uri="{FF2B5EF4-FFF2-40B4-BE49-F238E27FC236}">
                <a16:creationId xmlns:a16="http://schemas.microsoft.com/office/drawing/2014/main" id="{6BE11DFB-51E5-CF60-5D92-6908E950268C}"/>
              </a:ext>
            </a:extLst>
          </p:cNvPr>
          <p:cNvPicPr>
            <a:picLocks noGrp="1" noChangeAspect="1"/>
          </p:cNvPicPr>
          <p:nvPr>
            <p:ph idx="1"/>
          </p:nvPr>
        </p:nvPicPr>
        <p:blipFill>
          <a:blip r:embed="rId2"/>
          <a:stretch>
            <a:fillRect/>
          </a:stretch>
        </p:blipFill>
        <p:spPr>
          <a:xfrm>
            <a:off x="258255" y="231178"/>
            <a:ext cx="11592322" cy="2104242"/>
          </a:xfrm>
        </p:spPr>
      </p:pic>
    </p:spTree>
    <p:extLst>
      <p:ext uri="{BB962C8B-B14F-4D97-AF65-F5344CB8AC3E}">
        <p14:creationId xmlns:p14="http://schemas.microsoft.com/office/powerpoint/2010/main" val="2970222746"/>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953</Words>
  <Application>Microsoft Macintosh PowerPoint</Application>
  <PresentationFormat>Widescreen</PresentationFormat>
  <Paragraphs>36</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Avenir Next LT Pro</vt:lpstr>
      <vt:lpstr>Trebuchet MS</vt:lpstr>
      <vt:lpstr>Wingdings 2</vt:lpstr>
      <vt:lpstr>Wingdings 3</vt:lpstr>
      <vt:lpstr>DividendVTI</vt:lpstr>
      <vt:lpstr>Facet</vt:lpstr>
      <vt:lpstr>PowerPoint Presentation</vt:lpstr>
      <vt:lpstr>Reading: WE WILL USE THE BENCHMARK READING PROGRAM TO HELP GUIDE OUR STUDENTS IN LEARNING HOW TO READ FLUENTLY AND COMPREHEND WHAT THEY ARE READING.   EACH UNIT LASTS FOR 3 WEEKS (SOMETIMES LONGER IF WE SEE THE NEED) FOR 2 OF THE 3 WEEKS WE WILL TAKE A COMPREHENSION CHECK WHICH WILL REVIEW THE SKILLS THAT WE HAVE LEARNED THAT WEEK.  (CLASSWORK GRADE).   ON THE THIRD WEEK WE WILL TAKE A READING TEST THAT WILL COVER ALL OF THE SKILLS LEARNED DURING THE UNIT.  </vt:lpstr>
      <vt:lpstr>Word Study: WE WILL USE BENCHMARKS WORD STUDY PROGRAM TO WORK ON OUR PHONICS SKILLS. EACH WEEK WE WILL STUDY A NEW PHONICS SKILL.   EVERY 3 WEEKS WE WILL HAVE A WORD STUDY TEST WHERE WE WILL SHOW OUR KNOWLEDGE OF THE SKILLS TAUGHT.   WE WILL READ WORD LISTS, COMPLETE SORTS, AND PRACTICE WITH THE NEW SKILL EVERYDAY.   </vt:lpstr>
      <vt:lpstr> Writing:  IN WRITING WE WILL USE PROGRESS THROUGH THE DIFFERENT GENRES OF WRITING THROUGHOUT THE YEAR.   THE STUDENTS WILL LEARN A PROCESS OF WRITING WHERE WE GATHER INFORMATION, DEVELOP THAT INFORMATION, WRITE A ROUGH DRAFT, REVISE, EDIT, AND PUBLISH THEIR WORK OVER A 6 WEEK PERIOD. THEY MAY COMPLETE MULTIPLE PIECES OF WRITING IN THAT TIME OR JUST 1 PUBLISHED PIECE.   THEY WILL BE GRADED ON SKILLS TAUGHT IN CLASS AS WE WORK THROUGH THE WRITING PROCESS.    </vt:lpstr>
      <vt:lpstr>The Envision series textbook is consumable so that students can refer back to work they have done, vocabulary needed, etc. to help them when doing math homework.  Math homework will be given as needed.  Quick Checks are quizzes that will be given after several lessons to assess areas of mastery as well as need.  Tests will occur at the end of each Topic. We will give study guides as homework a day or two prior to the test. </vt:lpstr>
      <vt:lpstr>This year 3rd graders are expected to master multiplication facts through 10.  We encourage your child to practice at home.  There are several ways to practice.  Some suggestions are: flashcards, IXL (on clever), 99math.com, writing facts down, Practice Buddy (Savvas easy bridge on clever)  We challenge students who have mastered facts through 1o, to go on and learn 11's and 12's.  There are many great online resources we encourage you to use.  Most all of these can be found through the Clever app.  </vt:lpstr>
      <vt:lpstr>The science curriculum we use is Stemscopes.  Throughout the year, we will explore the following topics:  Objects and motion electric and magnetic forces Living and nonliving and life cycles inheritance and variation traits and environmental traits fossils survival of the fittest Ecosystems Weather and climate natural hazards</vt:lpstr>
      <vt:lpstr>WE WILL COVER Topics such as Map skills, community, Alabama regions and much more.   THE STUDENTS WILL DO CLASSWORK ASSIGNMENTS and projects for grades.   </vt:lpstr>
      <vt:lpstr>I HOPE TO SEE YOUR CHILD EACH DAY AT SCHOOL. Please send me a message in Dojo if you know your child will be out.   Our academic day begins at 7:30   IF YOUR CHILD HAS TO BE ABSENT PLEASE SEND A NOTE WITHIN THREE DAYS OF THEIR RETURN TO SCHOOL TO HAVE THE ABSENCE EXCUSED. </vt:lpstr>
      <vt:lpstr>   I ask that students do the following things each week.  Read 100 minutes total (you may split it up any way you like.   Practice math facts   complete study guides and study for tests as needed.  Additional options:  Additional math practice pages, IXL (in clever), practice buddy </vt:lpstr>
      <vt:lpstr>    Each student has their own Ipad at school that they are logged into. We use these ipads throughout the day as needed.  At home your child can use their CLEVER BADGE to log into some of the following programs.  IXL  SAVVAS (PRACTICE BUDDY) BENCHMARK   </vt:lpstr>
      <vt:lpstr>Each tuesday your child will bring home a tuesday folder.   Please sign the page in the return to school side of the folder and look through the graded papers.   All graded papers need to be returned to school. If there is a signature line on a graded paper, please sign to acknowledge you have seen the paper. </vt:lpstr>
      <vt:lpstr>is our main form of communication. This is where behavior will be recorded each day.     </vt:lpstr>
      <vt:lpstr>Yarbrough School Counseling Program  Kelly  Walsh </vt:lpstr>
      <vt:lpstr>Lessons: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Havard, Elizabeth</cp:lastModifiedBy>
  <cp:revision>288</cp:revision>
  <dcterms:created xsi:type="dcterms:W3CDTF">2023-08-13T23:35:31Z</dcterms:created>
  <dcterms:modified xsi:type="dcterms:W3CDTF">2023-08-23T22:57:44Z</dcterms:modified>
</cp:coreProperties>
</file>